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3"/>
    <p:sldId id="257" r:id="rId4"/>
    <p:sldId id="260" r:id="rId5"/>
    <p:sldId id="263" r:id="rId6"/>
    <p:sldId id="258" r:id="rId8"/>
    <p:sldId id="271" r:id="rId9"/>
    <p:sldId id="262" r:id="rId10"/>
    <p:sldId id="259" r:id="rId11"/>
    <p:sldId id="264" r:id="rId12"/>
    <p:sldId id="265" r:id="rId13"/>
    <p:sldId id="261" r:id="rId14"/>
    <p:sldId id="279" r:id="rId15"/>
    <p:sldId id="272" r:id="rId16"/>
    <p:sldId id="282" r:id="rId17"/>
    <p:sldId id="266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4775" y="199708"/>
            <a:ext cx="9144000" cy="2387600"/>
          </a:xfrm>
        </p:spPr>
        <p:txBody>
          <a:bodyPr>
            <a:normAutofit fontScale="90000"/>
          </a:bodyPr>
          <a:p>
            <a:r>
              <a:rPr lang="zh-CN" altLang="en-US"/>
              <a:t>ImageNet Classification with Deep Convolutional Neural Networks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601595"/>
            <a:ext cx="9144000" cy="3225800"/>
          </a:xfrm>
        </p:spPr>
        <p:txBody>
          <a:bodyPr>
            <a:normAutofit lnSpcReduction="20000"/>
          </a:bodyPr>
          <a:p>
            <a:r>
              <a:rPr lang="en-US" altLang="zh-CN"/>
              <a:t> ILSVRC 2012（ImageNet Large Scale Visual Recognition Challenge）</a:t>
            </a:r>
            <a:endParaRPr lang="en-US" altLang="zh-CN"/>
          </a:p>
          <a:p>
            <a:pPr algn="l"/>
            <a:r>
              <a:rPr lang="en-US" altLang="zh-CN"/>
              <a:t>1.</a:t>
            </a:r>
            <a:r>
              <a:rPr lang="zh-CN" altLang="en-US"/>
              <a:t>卷积神经网络和池化层</a:t>
            </a:r>
            <a:endParaRPr lang="en-US" altLang="zh-CN"/>
          </a:p>
          <a:p>
            <a:pPr algn="l"/>
            <a:r>
              <a:rPr lang="en-US" altLang="zh-CN"/>
              <a:t>2.relu</a:t>
            </a:r>
            <a:r>
              <a:rPr lang="zh-CN" altLang="en-US"/>
              <a:t>函数</a:t>
            </a:r>
            <a:endParaRPr lang="zh-CN" altLang="en-US"/>
          </a:p>
          <a:p>
            <a:pPr algn="l"/>
            <a:r>
              <a:rPr lang="en-US" altLang="zh-CN"/>
              <a:t>3.</a:t>
            </a:r>
            <a:r>
              <a:rPr lang="zh-CN" altLang="en-US"/>
              <a:t>局部响应归一化</a:t>
            </a:r>
            <a:endParaRPr lang="en-US" altLang="zh-CN"/>
          </a:p>
          <a:p>
            <a:pPr algn="l"/>
            <a:r>
              <a:rPr lang="en-US" altLang="zh-CN"/>
              <a:t>4.</a:t>
            </a:r>
            <a:r>
              <a:rPr lang="zh-CN" altLang="en-US"/>
              <a:t>论文细节</a:t>
            </a:r>
            <a:endParaRPr lang="en-US" altLang="zh-CN"/>
          </a:p>
          <a:p>
            <a:pPr algn="l"/>
            <a:r>
              <a:rPr lang="en-US" altLang="zh-CN"/>
              <a:t>5.</a:t>
            </a:r>
            <a:r>
              <a:rPr lang="zh-CN" altLang="en-US"/>
              <a:t>整体结构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8290" y="3559175"/>
            <a:ext cx="7033895" cy="2191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53525" y="5982970"/>
            <a:ext cx="47282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林泽龙</a:t>
            </a:r>
            <a:endParaRPr lang="zh-CN" altLang="en-US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8575"/>
            <a:ext cx="10515600" cy="1325563"/>
          </a:xfrm>
        </p:spPr>
        <p:txBody>
          <a:bodyPr/>
          <a:p>
            <a:r>
              <a:rPr lang="zh-CN" altLang="en-US" sz="3200"/>
              <a:t>论文细节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665" y="1081405"/>
            <a:ext cx="10515600" cy="4351338"/>
          </a:xfrm>
        </p:spPr>
        <p:txBody>
          <a:bodyPr/>
          <a:p>
            <a:r>
              <a:rPr lang="zh-CN" altLang="en-US" sz="2000">
                <a:sym typeface="+mn-ea"/>
              </a:rPr>
              <a:t>数据增强：通过从256×256图像中随机提取224×224的图像块（及其水平映射）训练集的规模增加了2048倍。（</a:t>
            </a:r>
            <a:r>
              <a:rPr lang="en-US" altLang="zh-CN" sz="2000">
                <a:sym typeface="+mn-ea"/>
              </a:rPr>
              <a:t>32x32x2</a:t>
            </a:r>
            <a:r>
              <a:rPr lang="zh-CN" altLang="en-US" sz="2000">
                <a:sym typeface="+mn-ea"/>
              </a:rPr>
              <a:t>）</a:t>
            </a:r>
            <a:endParaRPr lang="zh-CN" altLang="en-US" sz="2000">
              <a:sym typeface="+mn-ea"/>
            </a:endParaRPr>
          </a:p>
          <a:p>
            <a:r>
              <a:rPr lang="en-US" altLang="zh-CN" sz="2000"/>
              <a:t>dropout</a:t>
            </a:r>
            <a:r>
              <a:rPr lang="zh-CN" altLang="en-US" sz="2000"/>
              <a:t>：训练时，</a:t>
            </a:r>
            <a:r>
              <a:rPr lang="en-US" altLang="zh-CN" sz="2000"/>
              <a:t>它会以50%的概率将隐含层的神经元输出置为0。以这种方法被置0的神经元不参与网络的前馈和反向传播。因此，每次给网络提供了输入后，神经网络都会采用一个不同的结构，但是这些结构都共享权重。</a:t>
            </a:r>
            <a:r>
              <a:rPr lang="zh-CN" altLang="en-US" sz="2000"/>
              <a:t>测试时输出乘以0.5。</a:t>
            </a:r>
            <a:endParaRPr lang="zh-CN" altLang="en-US" sz="2000"/>
          </a:p>
          <a:p>
            <a:r>
              <a:rPr lang="zh-CN" altLang="en-US" sz="2000"/>
              <a:t>多个</a:t>
            </a:r>
            <a:r>
              <a:rPr lang="en-US" altLang="zh-CN" sz="2000"/>
              <a:t>gpu</a:t>
            </a:r>
            <a:r>
              <a:rPr lang="zh-CN" altLang="en-US" sz="2000"/>
              <a:t>并行训练：单个</a:t>
            </a:r>
            <a:r>
              <a:rPr lang="en-US" altLang="zh-CN" sz="2000"/>
              <a:t>gpu</a:t>
            </a:r>
            <a:r>
              <a:rPr lang="zh-CN" altLang="en-US" sz="2000"/>
              <a:t>内存不足，</a:t>
            </a:r>
            <a:r>
              <a:rPr lang="en-US" altLang="zh-CN" sz="2000"/>
              <a:t>gpu</a:t>
            </a:r>
            <a:r>
              <a:rPr lang="zh-CN" altLang="en-US" sz="2000"/>
              <a:t>可以直接读写对方内存。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495" y="3397885"/>
            <a:ext cx="5816600" cy="1257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850" y="5100320"/>
            <a:ext cx="12332335" cy="60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255" y="3601085"/>
            <a:ext cx="10515600" cy="3254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194435"/>
            <a:ext cx="2938145" cy="20256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420" y="1194435"/>
            <a:ext cx="3538855" cy="2178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2600" y="3244850"/>
            <a:ext cx="20345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卷积后输出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31540" y="3232785"/>
            <a:ext cx="2136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池化层输出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2600" y="300990"/>
            <a:ext cx="40678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整体结构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7131685" y="3326765"/>
            <a:ext cx="2593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通过单个</a:t>
            </a:r>
            <a:r>
              <a:rPr lang="en-US" altLang="zh-CN"/>
              <a:t>gpu</a:t>
            </a:r>
            <a:r>
              <a:rPr lang="zh-CN" altLang="en-US"/>
              <a:t>结果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275" y="972185"/>
            <a:ext cx="49657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经过第一层卷积后可视化的结果</a:t>
            </a:r>
            <a:endParaRPr lang="zh-CN" altLang="en-US" sz="32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9640" y="1269365"/>
            <a:ext cx="5958205" cy="51727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3025"/>
            <a:ext cx="10515600" cy="1325563"/>
          </a:xfrm>
        </p:spPr>
        <p:txBody>
          <a:bodyPr/>
          <a:p>
            <a:r>
              <a:rPr lang="zh-CN" altLang="en-US" sz="3200"/>
              <a:t>运算结果</a:t>
            </a:r>
            <a:endParaRPr lang="zh-CN" altLang="en-US" sz="3200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0980" y="1290955"/>
            <a:ext cx="6944995" cy="52552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实验结果</a:t>
            </a:r>
            <a:endParaRPr lang="zh-CN" altLang="en-US" sz="32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135" y="1348740"/>
            <a:ext cx="5829300" cy="3435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530" y="1348740"/>
            <a:ext cx="5589270" cy="32816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52" t="1921"/>
          <a:stretch>
            <a:fillRect/>
          </a:stretch>
        </p:blipFill>
        <p:spPr>
          <a:xfrm>
            <a:off x="873760" y="1377950"/>
            <a:ext cx="5232400" cy="3695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590" y="1460500"/>
            <a:ext cx="5524500" cy="3530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635" y="389890"/>
            <a:ext cx="3509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训练</a:t>
            </a:r>
            <a:r>
              <a:rPr lang="en-US" altLang="zh-CN"/>
              <a:t>25</a:t>
            </a:r>
            <a:r>
              <a:rPr lang="zh-CN" altLang="en-US"/>
              <a:t>次之后又训练了</a:t>
            </a:r>
            <a:r>
              <a:rPr lang="en-US" altLang="zh-CN"/>
              <a:t>10</a:t>
            </a:r>
            <a:r>
              <a:rPr lang="zh-CN" altLang="en-US"/>
              <a:t>次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200"/>
              <a:t>CNN(</a:t>
            </a:r>
            <a:r>
              <a:rPr lang="zh-CN" altLang="en-US" sz="3200"/>
              <a:t>卷积神经网络</a:t>
            </a:r>
            <a:r>
              <a:rPr lang="en-US" altLang="zh-CN" sz="3200"/>
              <a:t>)</a:t>
            </a:r>
            <a:endParaRPr lang="en-US" altLang="zh-CN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1448435"/>
            <a:ext cx="10515600" cy="4351338"/>
          </a:xfrm>
        </p:spPr>
        <p:txBody>
          <a:bodyPr>
            <a:normAutofit/>
          </a:bodyPr>
          <a:p>
            <a:r>
              <a:rPr lang="zh-CN" altLang="en-US" sz="2000"/>
              <a:t>全连接神经网络的输入是一个向量。然后在一系列的隐层中对它做变换。在一个隐层中，神经元相互独立不进行任何连接。</a:t>
            </a:r>
            <a:endParaRPr lang="zh-CN" altLang="en-US" sz="2000"/>
          </a:p>
          <a:p>
            <a:r>
              <a:rPr lang="zh-CN" altLang="en-US" sz="2000"/>
              <a:t>使用常规神经网络处理图像。如果图像的尺寸是32x32x3（宽高均为32像素，3个颜色通道</a:t>
            </a:r>
            <a:r>
              <a:rPr lang="en-US" altLang="zh-CN" sz="2000"/>
              <a:t>rgb</a:t>
            </a:r>
            <a:r>
              <a:rPr lang="zh-CN" altLang="en-US" sz="2000"/>
              <a:t>）。常规神经网络的第一个隐层中，每一个单独的全连接神经元就有32x32x3=3072个权重。网络中肯定不止一个神经元，那么参数的量就会快速增加！显而易见，这种全连接方式效率低下，大量的参数也很快会导致网络过拟合。</a:t>
            </a:r>
            <a:endParaRPr lang="zh-CN" altLang="en-US" sz="2000"/>
          </a:p>
          <a:p>
            <a:r>
              <a:rPr lang="zh-CN" altLang="en-US" sz="2000"/>
              <a:t>卷积神经网络：与常规神经网络不同，卷积神经网络的各层中的神经元是3维排列的：宽度、高度和深度（这里的深度指的是激活数据体的第三个维度，输入层的深度为</a:t>
            </a:r>
            <a:r>
              <a:rPr lang="en-US" altLang="zh-CN" sz="2000"/>
              <a:t>3</a:t>
            </a:r>
            <a:r>
              <a:rPr lang="zh-CN" altLang="en-US" sz="2000"/>
              <a:t>（</a:t>
            </a:r>
            <a:r>
              <a:rPr lang="en-US" altLang="zh-CN" sz="2000"/>
              <a:t>rgb</a:t>
            </a:r>
            <a:r>
              <a:rPr lang="zh-CN" altLang="en-US" sz="2000"/>
              <a:t>））。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780" y="4258945"/>
            <a:ext cx="6192520" cy="17062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030" t="4165" r="1158" b="-1113"/>
          <a:stretch>
            <a:fillRect/>
          </a:stretch>
        </p:blipFill>
        <p:spPr>
          <a:xfrm>
            <a:off x="7152005" y="4258945"/>
            <a:ext cx="4342765" cy="21577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9445" y="233680"/>
            <a:ext cx="10515600" cy="1325563"/>
          </a:xfrm>
        </p:spPr>
        <p:txBody>
          <a:bodyPr>
            <a:normAutofit/>
          </a:bodyPr>
          <a:p>
            <a:r>
              <a:rPr lang="en-US" altLang="zh-CN" sz="3200">
                <a:latin typeface="+mj-ea"/>
                <a:sym typeface="+mn-ea"/>
              </a:rPr>
              <a:t>filter</a:t>
            </a:r>
            <a:r>
              <a:rPr lang="zh-CN" altLang="en-US" sz="3200">
                <a:latin typeface="+mj-ea"/>
                <a:sym typeface="+mn-ea"/>
              </a:rPr>
              <a:t>（滤波器或卷积核）</a:t>
            </a:r>
            <a:br>
              <a:rPr lang="zh-CN" altLang="en-US">
                <a:latin typeface="+mj-ea"/>
                <a:sym typeface="+mn-ea"/>
              </a:rPr>
            </a:br>
            <a:r>
              <a:rPr lang="zh-CN" altLang="en-US" sz="2000">
                <a:latin typeface="+mn-ea"/>
                <a:sym typeface="+mn-ea"/>
              </a:rPr>
              <a:t>卷积的输入是三维数据，内积就需要一个三维矩阵。（深度要与输入相同）</a:t>
            </a:r>
            <a:br>
              <a:rPr lang="zh-CN" altLang="en-US" sz="2000">
                <a:latin typeface="+mn-ea"/>
                <a:sym typeface="+mn-ea"/>
              </a:rPr>
            </a:br>
            <a:r>
              <a:rPr lang="en-US" altLang="zh-CN" sz="2000">
                <a:latin typeface="+mn-ea"/>
                <a:sym typeface="+mn-ea"/>
              </a:rPr>
              <a:t>stride</a:t>
            </a:r>
            <a:r>
              <a:rPr lang="zh-CN" altLang="en-US" sz="2000">
                <a:latin typeface="+mn-ea"/>
                <a:sym typeface="+mn-ea"/>
              </a:rPr>
              <a:t>：</a:t>
            </a:r>
            <a:r>
              <a:rPr lang="en-US" altLang="zh-CN" sz="2000">
                <a:latin typeface="+mn-ea"/>
                <a:sym typeface="+mn-ea"/>
              </a:rPr>
              <a:t>filter</a:t>
            </a:r>
            <a:r>
              <a:rPr lang="zh-CN" altLang="en-US" sz="2000">
                <a:latin typeface="+mn-ea"/>
                <a:sym typeface="+mn-ea"/>
              </a:rPr>
              <a:t>移动的单位</a:t>
            </a:r>
            <a:endParaRPr lang="zh-CN" altLang="en-US" sz="2000">
              <a:latin typeface="+mn-ea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9445" y="1691005"/>
            <a:ext cx="4683760" cy="29025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1559560"/>
            <a:ext cx="4288790" cy="30340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7900" y="5043170"/>
            <a:ext cx="2199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6x6x1</a:t>
            </a:r>
            <a:r>
              <a:rPr lang="zh-CN" altLang="en-US"/>
              <a:t>的图片</a:t>
            </a:r>
            <a:endParaRPr lang="zh-CN" altLang="en-US"/>
          </a:p>
          <a:p>
            <a:r>
              <a:rPr lang="en-US" altLang="zh-CN"/>
              <a:t>3x3x1</a:t>
            </a:r>
            <a:r>
              <a:rPr lang="zh-CN" altLang="en-US"/>
              <a:t>的卷积核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3715" y="1081405"/>
            <a:ext cx="5060950" cy="43516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405" y="1335405"/>
            <a:ext cx="5574665" cy="38430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28715" y="5386070"/>
            <a:ext cx="4322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w2=</a:t>
            </a:r>
            <a:r>
              <a:rPr lang="zh-CN" altLang="en-US"/>
              <a:t>（</a:t>
            </a:r>
            <a:r>
              <a:rPr lang="en-US" altLang="zh-CN"/>
              <a:t>7-3</a:t>
            </a:r>
            <a:r>
              <a:rPr lang="zh-CN" altLang="en-US"/>
              <a:t>）</a:t>
            </a:r>
            <a:r>
              <a:rPr lang="en-US" altLang="zh-CN"/>
              <a:t>/2+1=3</a:t>
            </a:r>
            <a:endParaRPr lang="en-US" altLang="zh-CN"/>
          </a:p>
          <a:p>
            <a:r>
              <a:rPr lang="en-US" altLang="zh-CN">
                <a:sym typeface="+mn-ea"/>
              </a:rPr>
              <a:t>h2=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7-3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/2+1=3</a:t>
            </a:r>
            <a:endParaRPr lang="en-US" altLang="zh-CN"/>
          </a:p>
          <a:p>
            <a:r>
              <a:rPr lang="en-US" altLang="zh-CN"/>
              <a:t>d2=2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513715" y="5818505"/>
            <a:ext cx="5365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(2*1)+(1*(-1)+2*(-1))+(1*(-1)+1*(-1)+2*(-1))+1=-4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50900" y="313055"/>
            <a:ext cx="3992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过程示意图</a:t>
            </a:r>
            <a:endParaRPr lang="zh-CN" alt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6925" y="596900"/>
            <a:ext cx="10515600" cy="1325563"/>
          </a:xfrm>
        </p:spPr>
        <p:txBody>
          <a:bodyPr>
            <a:normAutofit fontScale="90000"/>
          </a:bodyPr>
          <a:p>
            <a:pPr marL="0" indent="0"/>
            <a:br>
              <a:rPr lang="zh-CN" altLang="en-US" sz="2000">
                <a:latin typeface="+mn-ea"/>
              </a:rPr>
            </a:br>
            <a:r>
              <a:rPr lang="zh-CN" altLang="en-US" sz="3200">
                <a:sym typeface="+mn-ea"/>
              </a:rPr>
              <a:t>池化（</a:t>
            </a:r>
            <a:r>
              <a:rPr lang="en-US" altLang="zh-CN" sz="3200">
                <a:sym typeface="+mn-ea"/>
              </a:rPr>
              <a:t>pooling</a:t>
            </a:r>
            <a:r>
              <a:rPr lang="zh-CN" altLang="en-US" sz="3200">
                <a:sym typeface="+mn-ea"/>
              </a:rPr>
              <a:t>）</a:t>
            </a:r>
            <a:br>
              <a:rPr lang="zh-CN" altLang="en-US">
                <a:sym typeface="+mn-ea"/>
              </a:rPr>
            </a:br>
            <a:r>
              <a:rPr lang="zh-CN" altLang="en-US" sz="2000">
                <a:sym typeface="+mn-ea"/>
              </a:rPr>
              <a:t>对图片进行降采样。简化网络的复杂度，突出图片主要特征。</a:t>
            </a:r>
            <a:br>
              <a:rPr lang="zh-CN" altLang="en-US" sz="2000">
                <a:sym typeface="+mn-ea"/>
              </a:rPr>
            </a:br>
            <a:r>
              <a:rPr lang="zh-CN" altLang="en-US" sz="2000">
                <a:sym typeface="+mn-ea"/>
              </a:rPr>
              <a:t>如果一张图的奇数行或列的像素被删不影响整体效果。</a:t>
            </a:r>
            <a:br>
              <a:rPr lang="zh-CN" altLang="en-US" sz="2000">
                <a:sym typeface="+mn-ea"/>
              </a:rPr>
            </a:br>
            <a:br>
              <a:rPr lang="zh-CN" altLang="en-US" sz="2000">
                <a:sym typeface="+mn-ea"/>
              </a:rPr>
            </a:br>
            <a:r>
              <a:rPr lang="zh-CN" altLang="en-US" sz="2000">
                <a:sym typeface="+mn-ea"/>
              </a:rPr>
              <a:t>重叠池化（Overlapping Pooling）</a:t>
            </a:r>
            <a:br>
              <a:rPr lang="zh-CN" altLang="en-US">
                <a:sym typeface="+mn-ea"/>
              </a:rPr>
            </a:br>
            <a:r>
              <a:rPr lang="en-US" altLang="zh-CN" sz="2000">
                <a:sym typeface="+mn-ea"/>
              </a:rPr>
              <a:t>size&gt;stride</a:t>
            </a:r>
            <a:r>
              <a:rPr lang="zh-CN" altLang="en-US" sz="2000">
                <a:sym typeface="+mn-ea"/>
              </a:rPr>
              <a:t>，优点 防止信息丢失过多，特征丰富 缺点 可能导致过拟合</a:t>
            </a:r>
            <a:br>
              <a:rPr lang="zh-CN" altLang="en-US" sz="2000"/>
            </a:br>
            <a:endParaRPr lang="zh-CN" altLang="en-US" sz="2000"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925" y="5099050"/>
            <a:ext cx="2443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2292985"/>
            <a:ext cx="7214235" cy="3403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/>
              <a:t>池化过程</a:t>
            </a:r>
            <a:endParaRPr lang="zh-CN" altLang="en-US" sz="3200"/>
          </a:p>
        </p:txBody>
      </p:sp>
      <p:pic>
        <p:nvPicPr>
          <p:cNvPr id="11" name="内容占位符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3880" y="1487805"/>
            <a:ext cx="7058660" cy="24257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2097" b="9827"/>
          <a:stretch>
            <a:fillRect/>
          </a:stretch>
        </p:blipFill>
        <p:spPr>
          <a:xfrm>
            <a:off x="1255395" y="4178300"/>
            <a:ext cx="3260725" cy="16548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39005" y="4178300"/>
            <a:ext cx="2179955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池化 size 2, stride 2</a:t>
            </a:r>
            <a:endParaRPr lang="zh-CN" altLang="en-US">
              <a:sym typeface="+mn-ea"/>
            </a:endParaRPr>
          </a:p>
          <a:p>
            <a:r>
              <a:rPr lang="zh-CN" altLang="en-US"/>
              <a:t>最大池化</a:t>
            </a:r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540" y="1691005"/>
            <a:ext cx="4487545" cy="27622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0190" y="6071870"/>
            <a:ext cx="21799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池化 size 2, stride </a:t>
            </a:r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3200"/>
              <a:t>权重共享和</a:t>
            </a:r>
            <a:r>
              <a:rPr lang="en-US" altLang="zh-CN" sz="3200"/>
              <a:t>flatten</a:t>
            </a:r>
            <a:br>
              <a:rPr lang="zh-CN" altLang="en-US" sz="2000"/>
            </a:br>
            <a:r>
              <a:rPr lang="zh-CN" altLang="en-US" sz="2000"/>
              <a:t>卷积展开，相同颜色的权值相同（权值共享）</a:t>
            </a:r>
            <a:br>
              <a:rPr lang="zh-CN" altLang="en-US" sz="2000"/>
            </a:br>
            <a:r>
              <a:rPr lang="en-US" altLang="zh-CN" sz="2000"/>
              <a:t>flatten</a:t>
            </a:r>
            <a:r>
              <a:rPr lang="zh-CN" altLang="en-US" sz="2000"/>
              <a:t>：卷积层转换到最后的全连接层</a:t>
            </a:r>
            <a:endParaRPr lang="zh-CN" altLang="en-US" sz="20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4205"/>
            <a:ext cx="58883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19685"/>
            <a:ext cx="10515600" cy="2162175"/>
          </a:xfrm>
        </p:spPr>
        <p:txBody>
          <a:bodyPr>
            <a:normAutofit/>
          </a:bodyPr>
          <a:p>
            <a:r>
              <a:rPr lang="en-US" altLang="zh-CN" sz="3200"/>
              <a:t>relu</a:t>
            </a:r>
            <a:r>
              <a:rPr lang="zh-CN" altLang="en-US" sz="3200"/>
              <a:t>函数</a:t>
            </a:r>
            <a:br>
              <a:rPr lang="zh-CN" altLang="en-US"/>
            </a:br>
            <a:r>
              <a:rPr lang="zh-CN" altLang="en-US" sz="2000"/>
              <a:t>表达式</a:t>
            </a:r>
            <a:r>
              <a:rPr lang="en-US" altLang="zh-CN" sz="2000"/>
              <a:t>f</a:t>
            </a:r>
            <a:r>
              <a:rPr lang="zh-CN" altLang="en-US" sz="2000"/>
              <a:t>(x)=max(0,x) </a:t>
            </a:r>
            <a:br>
              <a:rPr lang="zh-CN" altLang="en-US" sz="2000"/>
            </a:br>
            <a:r>
              <a:rPr lang="zh-CN" altLang="en-US" sz="2000"/>
              <a:t>优点：计算快表达式简单，反向传播时更新较快并解决了梯度消失的问题。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7684" t="11704"/>
          <a:stretch>
            <a:fillRect/>
          </a:stretch>
        </p:blipFill>
        <p:spPr>
          <a:xfrm>
            <a:off x="3115945" y="2686685"/>
            <a:ext cx="6133465" cy="23520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0965" y="5583555"/>
            <a:ext cx="55302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relu</a:t>
            </a:r>
            <a:r>
              <a:rPr lang="zh-CN" altLang="en-US"/>
              <a:t>函数（实线）和</a:t>
            </a:r>
            <a:r>
              <a:rPr lang="en-US" altLang="zh-CN"/>
              <a:t>tanh</a:t>
            </a:r>
            <a:r>
              <a:rPr lang="zh-CN" altLang="en-US"/>
              <a:t>函数（虚线），特定的四层CNN，CIFAR-10数据集训练中的误差率达到25%所需要的迭代次数。 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" y="2344420"/>
            <a:ext cx="3949700" cy="3239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30" y="4859655"/>
            <a:ext cx="2423795" cy="723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745" y="2948940"/>
            <a:ext cx="3208020" cy="19107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500" y="4897755"/>
            <a:ext cx="2019300" cy="647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61150" y="4969510"/>
            <a:ext cx="14871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ym typeface="+mn-ea"/>
              </a:rPr>
              <a:t>f</a:t>
            </a:r>
            <a:r>
              <a:rPr lang="zh-CN" altLang="en-US">
                <a:sym typeface="+mn-ea"/>
              </a:rPr>
              <a:t>(x)=max(0,x) 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700" y="365125"/>
            <a:ext cx="11519535" cy="1605915"/>
          </a:xfrm>
        </p:spPr>
        <p:txBody>
          <a:bodyPr>
            <a:normAutofit/>
          </a:bodyPr>
          <a:p>
            <a:r>
              <a:rPr lang="zh-CN" altLang="en-US" sz="3200"/>
              <a:t>局部响应归一化（Local Response Normalization</a:t>
            </a:r>
            <a:r>
              <a:rPr lang="zh-CN" altLang="en-US"/>
              <a:t>）</a:t>
            </a:r>
            <a:br>
              <a:rPr lang="zh-CN" altLang="en-US"/>
            </a:br>
            <a:r>
              <a:rPr lang="zh-CN" altLang="en-US" sz="2000"/>
              <a:t>对局部神经元的活动创建竞争机制，使得其中响应比较大的值变得相对更大，并抑制其他反馈较小的神经元</a:t>
            </a:r>
            <a:endParaRPr lang="zh-CN" altLang="en-US" sz="20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1515" y="1971040"/>
            <a:ext cx="8867775" cy="2235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8200" y="4318635"/>
            <a:ext cx="87210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</a:t>
            </a:r>
            <a:r>
              <a:rPr lang="zh-CN" altLang="en-US"/>
              <a:t>表示第</a:t>
            </a:r>
            <a:r>
              <a:rPr lang="en-US" altLang="zh-CN"/>
              <a:t>i</a:t>
            </a:r>
            <a:r>
              <a:rPr lang="zh-CN" altLang="en-US"/>
              <a:t>个核在</a:t>
            </a:r>
            <a:r>
              <a:rPr lang="en-US" altLang="zh-CN"/>
              <a:t>(x,y)</a:t>
            </a:r>
            <a:r>
              <a:rPr lang="zh-CN" altLang="en-US"/>
              <a:t>位置的输出，</a:t>
            </a:r>
            <a:r>
              <a:rPr lang="en-US" altLang="zh-CN"/>
              <a:t>n</a:t>
            </a:r>
            <a:r>
              <a:rPr lang="zh-CN" altLang="en-US"/>
              <a:t>表示临近的</a:t>
            </a:r>
            <a:r>
              <a:rPr lang="en-US" altLang="zh-CN"/>
              <a:t>feature map</a:t>
            </a:r>
            <a:r>
              <a:rPr lang="zh-CN" altLang="en-US"/>
              <a:t>数，n/2,k,α,β可以调整的超参数。论文中k = 2, n = 5, α = 1</a:t>
            </a:r>
            <a:r>
              <a:rPr lang="en-US" altLang="zh-CN"/>
              <a:t>e</a:t>
            </a:r>
            <a:r>
              <a:rPr lang="zh-CN" altLang="en-US"/>
              <a:t>−4 β = 0.75（求和是在深度上方向上求和）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06875"/>
            <a:ext cx="427355" cy="421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1481</Words>
  <Application>WPS 演示</Application>
  <PresentationFormat>宽屏</PresentationFormat>
  <Paragraphs>78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方正书宋_GBK</vt:lpstr>
      <vt:lpstr>Wingdings</vt:lpstr>
      <vt:lpstr>Calibri Light</vt:lpstr>
      <vt:lpstr>Helvetica Neue</vt:lpstr>
      <vt:lpstr>Calibri</vt:lpstr>
      <vt:lpstr>宋体</vt:lpstr>
      <vt:lpstr>汉仪书宋二KW</vt:lpstr>
      <vt:lpstr>微软雅黑</vt:lpstr>
      <vt:lpstr>汉仪旗黑KW</vt:lpstr>
      <vt:lpstr>Arial Unicode MS</vt:lpstr>
      <vt:lpstr>Office 主题</vt:lpstr>
      <vt:lpstr>ImageNet Classification with Deep Convolutional Neural Networks</vt:lpstr>
      <vt:lpstr>CNN(卷积神经网络)</vt:lpstr>
      <vt:lpstr>filter（滤波器或卷积核） 卷积的输入是三维数据，内积就需要一个三维矩阵。（深度要与输入相同） stride：filter移动的单位</vt:lpstr>
      <vt:lpstr>PowerPoint 演示文稿</vt:lpstr>
      <vt:lpstr> 池化（pooling） 对图片进行降采样。简化网络的复杂度，突出图片主要特征。 如果一张图的奇数行或列的像素被删不影响整体效果。  重叠池化（Overlapping Pooling） size&gt;stride，优点 防止信息丢失过多，特征丰富 缺点 可能导致过拟合 </vt:lpstr>
      <vt:lpstr>池化过程</vt:lpstr>
      <vt:lpstr>权重共享和flatten 卷积展开，相同颜色的权值相同（权值共享） flatten：卷积层转换到最后的全连接层</vt:lpstr>
      <vt:lpstr>relu函数 表达式f(x)=max(0,x)  优点：计算快表达式简单，反向传播时更新较快并解决了梯度消失的问题。</vt:lpstr>
      <vt:lpstr>局部响应归一化（Local Response Normalization） 对局部神经元的活动创建竞争机制，使得其中响应比较大的值变得相对更大，并抑制其他反馈较小的神经元</vt:lpstr>
      <vt:lpstr>论文细节</vt:lpstr>
      <vt:lpstr>PowerPoint 演示文稿</vt:lpstr>
      <vt:lpstr>经过第一层卷积后可视化的结果</vt:lpstr>
      <vt:lpstr>运算结果</vt:lpstr>
      <vt:lpstr>实验结果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zero</dc:creator>
  <cp:lastModifiedBy>zero</cp:lastModifiedBy>
  <cp:revision>33</cp:revision>
  <dcterms:created xsi:type="dcterms:W3CDTF">2019-06-15T06:15:11Z</dcterms:created>
  <dcterms:modified xsi:type="dcterms:W3CDTF">2019-06-15T06:15:11Z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2052-1.0.1.1354</vt:lpwstr>
  </property>
</Properties>
</file>